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81" r:id="rId15"/>
    <p:sldId id="273" r:id="rId16"/>
    <p:sldId id="278" r:id="rId17"/>
    <p:sldId id="280" r:id="rId18"/>
    <p:sldId id="279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300" r:id="rId28"/>
    <p:sldId id="30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94"/>
    <p:restoredTop sz="94715"/>
  </p:normalViewPr>
  <p:slideViewPr>
    <p:cSldViewPr snapToGrid="0" snapToObjects="1">
      <p:cViewPr varScale="1">
        <p:scale>
          <a:sx n="62" d="100"/>
          <a:sy n="62" d="100"/>
        </p:scale>
        <p:origin x="200" y="1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C009-6A14-CE40-BD6E-43893A10C56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956B2-CCFA-CA4F-9104-473BF141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8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23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5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49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15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A79CC-8F3F-6E43-9CDC-6199A6486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A813C-69E8-C74A-BE66-57370CFFF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A7A90-3E98-4345-9B68-CFCBB77C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988F-27AE-BA4C-8294-689F2AE77F6B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035-0CB9-964F-9E5E-DDE88350B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E4A7A-09B0-294D-8269-E160300CA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E80B-D4B1-F44A-A2C7-20019B39D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C2F3D-9506-B745-B042-4668A0413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DB62D-2134-5D40-A31B-56E634F41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B6C41-49EA-A64D-8D47-8B334827CCAD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5BA62-807E-524E-88C5-9F74480D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CFE-7C2A-664F-83C6-0309F858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6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BCDB6-C413-3845-B85B-B6E859878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566B4-520F-8149-90C6-87BA177EA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6079A-80A6-BE44-AE71-E701238F5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2C72-7B38-E14C-B93A-D3212A36BD5E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50312-DA59-D546-903C-2FE286A4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7E744-321C-7845-B730-4735F852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F0CE-F3E4-0B40-9E58-7B981A20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8405-A04A-7846-82D5-512824E76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9F804-CF46-D14F-8B85-5CA4299A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22E9-B1CE-144F-AF63-87B7D7AD877A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6853-94C3-E340-8625-B161C8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7FE9C-5D1B-DA47-AA6F-05B34A89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8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290A-7A20-AA40-9652-80F17E59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9A1D4-4959-BE4C-924F-E1C0B6BAE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9A57D-50DE-8C4C-B355-C19C6582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130CA-1F65-E94C-94C6-05788A07A8FB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9574E-E72F-564F-B0AE-8A4076D0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21064-FD10-AF40-8E4F-8A0AF5FB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9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5498-D036-F546-B05E-AFAB9FF6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E7D7-AA75-5A44-A947-9551884FE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D68AB-308C-DB4E-93AC-8A3DC521F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A6CC3-2B8B-BF4D-9605-1C5104137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C8345-C98B-1A45-A222-F79A72415E2F}" type="datetime1">
              <a:rPr lang="en-CA" smtClean="0"/>
              <a:t>2021-10-26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8A06B-5474-544E-9163-49C4FA88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46EEB-FEB3-8E4C-B515-33049A1E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B154-EB79-B54B-88A6-4B07DBB4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24D31-AEBF-1F45-A399-E78CAA44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4B327-C36A-DA4D-B9E5-95F2BCB87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1F98D-0A61-604C-9B61-607CB285F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59249-4790-B84D-A588-DB9066D0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2D9A8-9598-3E43-B1B3-73D3CFFB9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57F9-49DD-8946-9513-0B95A7B87AB5}" type="datetime1">
              <a:rPr lang="en-CA" smtClean="0"/>
              <a:t>2021-10-26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7E030-88EE-304D-8142-1DEDFDF2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7B375-3015-F94C-B857-0D009BEF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7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6DF6-19E1-7C42-9648-434930E6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C8C06-5174-344B-AEBE-0703F14C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0459-3C43-5542-B7B6-B3ECBB2FA2F5}" type="datetime1">
              <a:rPr lang="en-CA" smtClean="0"/>
              <a:t>2021-10-26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615A8-613C-2A47-9268-2371C726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BBF2D-6ECA-974E-B2EF-99AAF2D2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645A4-4326-6E4F-8FDC-0AFF77DC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72EB-CE94-134A-A364-BA31682DC115}" type="datetime1">
              <a:rPr lang="en-CA" smtClean="0"/>
              <a:t>2021-10-26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808A8-417F-0943-BA1D-9286868F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50AD1-D028-1E4D-8EA8-1E4E87AF8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5E74-0C4F-F946-949A-F2F8C40EE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6D18-76AB-8043-9BFC-C926DA0C1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0766D-68D6-DE4D-83C1-8DD7AE2D8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9166-E85B-5143-8FBD-7FFAEDD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1F4A7-A1B6-154A-BA89-A702F2569ED5}" type="datetime1">
              <a:rPr lang="en-CA" smtClean="0"/>
              <a:t>2021-10-26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2FB91-F664-2945-BE29-C07352701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CF5FB-5176-594E-A161-466BC12D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7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82E1-45D1-B845-AF33-44060D6D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1B772-214F-A847-84ED-937DE1FE8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714C-8B9A-3744-8E25-5B76EB5FB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2781E-3DA4-3640-ACC3-68371F91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D25F4-5C3A-BB4E-AD6F-925608A49E4C}" type="datetime1">
              <a:rPr lang="en-CA" smtClean="0"/>
              <a:t>2021-10-26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8D6B4-57BC-2647-9620-9DBF15E9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1856D-EB3E-A244-ADC0-E97ADC35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A397A-D0B4-1C4E-A41D-B47E6308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83F90-EB26-AC44-9DD7-3110AA790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E243D-B026-8C41-B482-257853B54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23674-02E0-2049-8A8C-CB50FC8394C4}" type="datetime1">
              <a:rPr lang="en-CA" smtClean="0"/>
              <a:t>2021-10-26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5A868-8F36-7041-B19B-38CA2946D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D8C38-95D5-5641-A8FB-3EC60347D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9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15AC-3C7A-094B-B84F-E8621D285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890"/>
            <a:ext cx="9144000" cy="1662386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A Study on Data Visualization for Fishery Management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BFD81-70BC-264D-875F-4B1E0C71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37490"/>
            <a:ext cx="9144000" cy="30480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by</a:t>
            </a:r>
            <a:br>
              <a:rPr lang="en-CA" dirty="0"/>
            </a:br>
            <a:r>
              <a:rPr lang="en-CA" b="1" dirty="0"/>
              <a:t>Volodymyr </a:t>
            </a:r>
            <a:r>
              <a:rPr lang="en-CA" b="1" dirty="0" err="1"/>
              <a:t>Kozyr</a:t>
            </a:r>
            <a:endParaRPr lang="en-CA" b="1" dirty="0"/>
          </a:p>
          <a:p>
            <a:br>
              <a:rPr lang="en-CA" dirty="0"/>
            </a:br>
            <a:r>
              <a:rPr lang="en-CA" dirty="0"/>
              <a:t>B. Sc., </a:t>
            </a:r>
            <a:r>
              <a:rPr lang="en-CA" dirty="0" err="1"/>
              <a:t>Taras</a:t>
            </a:r>
            <a:r>
              <a:rPr lang="en-CA" dirty="0"/>
              <a:t> </a:t>
            </a:r>
            <a:r>
              <a:rPr lang="en-CA" dirty="0" err="1"/>
              <a:t>Schevchenko</a:t>
            </a:r>
            <a:r>
              <a:rPr lang="en-CA" dirty="0"/>
              <a:t> National University of Kyiv, 2017</a:t>
            </a:r>
          </a:p>
          <a:p>
            <a:endParaRPr lang="en-CA" dirty="0"/>
          </a:p>
          <a:p>
            <a:pPr>
              <a:lnSpc>
                <a:spcPct val="120000"/>
              </a:lnSpc>
            </a:pPr>
            <a:r>
              <a:rPr lang="en-CA" dirty="0"/>
              <a:t>School of Computing Science</a:t>
            </a:r>
            <a:br>
              <a:rPr lang="en-CA" dirty="0"/>
            </a:br>
            <a:r>
              <a:rPr lang="en-CA" dirty="0"/>
              <a:t>SIMON FRASER UNIVERSITY</a:t>
            </a:r>
            <a:br>
              <a:rPr lang="en-CA" dirty="0"/>
            </a:br>
            <a:r>
              <a:rPr lang="en-CA" dirty="0"/>
              <a:t>Fall 2021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A4CEE-32AA-7C47-B14D-88D3B47F4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4839E-C985-A54E-9B21-DD8DD035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7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C902-C9A3-CF47-AAC9-6663194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D230-9844-A14F-A088-6E1277CC3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33154-7645-674A-89D3-1C11DD360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59" y="2194911"/>
            <a:ext cx="10041482" cy="36127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9A5B3-BECD-634D-B456-95E7C1EE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16392-3D38-4F4F-86CF-77F6864B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95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6B37-3143-A143-B912-BC26A748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188B6-69D9-6D4B-A6E9-904A0D8B2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the next report there are bar charts for two consecutive years presented. </a:t>
            </a:r>
          </a:p>
          <a:p>
            <a:r>
              <a:rPr lang="en-CA" dirty="0"/>
              <a:t>This is done mainly to see trends and then to decide if the fishery industry is doing better or worse than the previous year. </a:t>
            </a:r>
          </a:p>
          <a:p>
            <a:r>
              <a:rPr lang="en-CA" dirty="0"/>
              <a:t>After comparing values for two years some adjustments in fishery policies could potentially be implemented by ecologists or fishery companies.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61DA8-ADC4-B145-ADB4-25B3051D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08ED6-A2D1-1B4E-B194-FEC4ABDD0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2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E8A6A-ECB5-BA45-BFFC-612D4DAF6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BF8A8-E58A-D040-BE9F-B7490ECCA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070B84-4976-8A4E-A2EC-7B86848C9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724" y="1464945"/>
            <a:ext cx="8512551" cy="507269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42AE7-EB11-0441-B1C2-1D3C92A3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EF66B-5EC4-BF47-B152-496F85961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77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3E7A-A6EE-5044-942A-11F8F5540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Domain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D05AE-0086-F543-B460-D4F9782CE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the optimal amount of catch for each type of fish to reduce environmental damage in a specific region.</a:t>
            </a:r>
            <a:endParaRPr lang="en-CA" dirty="0"/>
          </a:p>
          <a:p>
            <a:r>
              <a:rPr lang="en-US" dirty="0"/>
              <a:t>Predicting which species may also be subject to negative or positive effects (trends).</a:t>
            </a:r>
          </a:p>
          <a:p>
            <a:r>
              <a:rPr lang="en-US" dirty="0"/>
              <a:t>Establishing quotas which will minimize the negative impact on the environment.</a:t>
            </a:r>
          </a:p>
          <a:p>
            <a:r>
              <a:rPr lang="en-US" dirty="0"/>
              <a:t>Analyzing the safety of methods for catching a particular type of fish in each region.</a:t>
            </a:r>
          </a:p>
          <a:p>
            <a:r>
              <a:rPr lang="en-US" dirty="0"/>
              <a:t>And other…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853F5E-6E92-6248-9DB0-E51E2FCF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3B5DD-6586-8C4B-B78B-3E5D33CB4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8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372A-48FE-CE46-8DF8-4EF2A251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7F15-051D-2B4C-99CE-389BE0444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Analysis of the data presented in a table or text format may take significant amount of time.</a:t>
            </a:r>
          </a:p>
          <a:p>
            <a:r>
              <a:rPr lang="en-CA" dirty="0" err="1"/>
              <a:t>FishPlots</a:t>
            </a:r>
            <a:r>
              <a:rPr lang="en-CA" dirty="0"/>
              <a:t> is developed for people who may not be data scientists. </a:t>
            </a:r>
          </a:p>
          <a:p>
            <a:r>
              <a:rPr lang="en-CA" dirty="0"/>
              <a:t>The main goal is to make it usable for people with average knowledge about computers. </a:t>
            </a:r>
          </a:p>
          <a:p>
            <a:r>
              <a:rPr lang="en-CA" dirty="0"/>
              <a:t>No installation required as the tool accessible through URL in any modern browsers.</a:t>
            </a:r>
          </a:p>
          <a:p>
            <a:r>
              <a:rPr lang="en-CA" dirty="0"/>
              <a:t>Another feature of </a:t>
            </a:r>
            <a:r>
              <a:rPr lang="en-CA" dirty="0" err="1"/>
              <a:t>FishPlots</a:t>
            </a:r>
            <a:r>
              <a:rPr lang="en-CA" dirty="0"/>
              <a:t> is that it will allow the user to select range, provinces, and any fish type from dropdowns, zoom into details, etc.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C83E7-6068-1A42-8CFA-5534A90B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4924D-87D0-6D40-AAC2-36F1325C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3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726C-7314-294A-8606-09EF1A24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3034-68D2-D648-86B4-7603EEC98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Requirement 1. Interactivity</a:t>
            </a:r>
          </a:p>
          <a:p>
            <a:endParaRPr lang="en-CA" dirty="0"/>
          </a:p>
          <a:p>
            <a:r>
              <a:rPr lang="en-CA" dirty="0"/>
              <a:t>Requirement 2. Data Scaling for Further Analysis</a:t>
            </a:r>
          </a:p>
          <a:p>
            <a:endParaRPr lang="en-CA" dirty="0"/>
          </a:p>
          <a:p>
            <a:r>
              <a:rPr lang="en-CA" dirty="0"/>
              <a:t>Requirement 3. Summary and Overall Statistics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EE4EA-75F7-714F-BBE9-41B3F945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11E32-526B-DB48-B6C6-1E23EBDD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57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980DD-D5A1-524A-9781-7D4C6858C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9A75-4FE7-244C-9FAD-3A58EF15C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err="1"/>
              <a:t>FishPlots</a:t>
            </a:r>
            <a:r>
              <a:rPr lang="en-CA" dirty="0"/>
              <a:t> tool implemented through the web browser to allow the user to access the tool efficiently without the need of installation of additional of software.</a:t>
            </a:r>
          </a:p>
          <a:p>
            <a:r>
              <a:rPr lang="en-CA" dirty="0" err="1"/>
              <a:t>FishPlots</a:t>
            </a:r>
            <a:r>
              <a:rPr lang="en-CA" dirty="0"/>
              <a:t>:</a:t>
            </a:r>
          </a:p>
          <a:p>
            <a:pPr lvl="1"/>
            <a:r>
              <a:rPr lang="en-CA" dirty="0"/>
              <a:t>Written in TypeScript (wrapper for JavaScript) from Microsoft. </a:t>
            </a:r>
          </a:p>
          <a:p>
            <a:pPr lvl="1"/>
            <a:r>
              <a:rPr lang="en-CA" dirty="0"/>
              <a:t>The front-end framework is Angular.</a:t>
            </a:r>
          </a:p>
          <a:p>
            <a:pPr lvl="1"/>
            <a:r>
              <a:rPr lang="en-CA" dirty="0"/>
              <a:t>The back end is not required (test phase). </a:t>
            </a:r>
          </a:p>
          <a:p>
            <a:pPr lvl="1"/>
            <a:r>
              <a:rPr lang="en-CA" dirty="0"/>
              <a:t>If the data source is changed, there will be minimum code modifications to get/process data.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1AE64-196D-C54C-AA3A-BF579B03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50D154-732B-BF4A-ABA8-C3C8840F8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599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1EC3-92CD-DF44-8F53-D66F123F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7D35-112D-F445-B87E-6CB9098A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CA" dirty="0"/>
              <a:t>1) Data layer</a:t>
            </a:r>
          </a:p>
          <a:p>
            <a:pPr lvl="1"/>
            <a:r>
              <a:rPr lang="en-CA" dirty="0"/>
              <a:t>Uses public data provided by DFO Canada. </a:t>
            </a:r>
          </a:p>
          <a:p>
            <a:pPr lvl="1"/>
            <a:r>
              <a:rPr lang="en-CA" dirty="0"/>
              <a:t>Data is converted from Excel to JSON format.</a:t>
            </a:r>
          </a:p>
          <a:p>
            <a:pPr lvl="1"/>
            <a:r>
              <a:rPr lang="en-CA" dirty="0"/>
              <a:t>The web browser gets data by using HTTP REST request.</a:t>
            </a:r>
          </a:p>
          <a:p>
            <a:pPr lvl="1"/>
            <a:r>
              <a:rPr lang="en-CA" dirty="0"/>
              <a:t>Any web API can be used as a data source.</a:t>
            </a:r>
          </a:p>
          <a:p>
            <a:pPr marL="0" indent="0">
              <a:buNone/>
            </a:pPr>
            <a:r>
              <a:rPr lang="en-CA" dirty="0"/>
              <a:t>2) Logic Engine</a:t>
            </a:r>
            <a:r>
              <a:rPr lang="en-US" dirty="0"/>
              <a:t> </a:t>
            </a:r>
            <a:endParaRPr lang="en-CA" dirty="0"/>
          </a:p>
          <a:p>
            <a:pPr lvl="1"/>
            <a:r>
              <a:rPr lang="en-CA" dirty="0"/>
              <a:t>Data-transformation from JSON files to a format.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uses TypeScript framework Angular. </a:t>
            </a:r>
          </a:p>
          <a:p>
            <a:pPr lvl="1"/>
            <a:r>
              <a:rPr lang="en-CA" dirty="0"/>
              <a:t>amCharts4 library included in the project for presenting data.</a:t>
            </a:r>
          </a:p>
          <a:p>
            <a:pPr marL="0" lvl="0" indent="0">
              <a:buNone/>
            </a:pPr>
            <a:r>
              <a:rPr lang="en-CA" dirty="0"/>
              <a:t>3) User interface overview</a:t>
            </a:r>
          </a:p>
          <a:p>
            <a:pPr lvl="1"/>
            <a:r>
              <a:rPr lang="en-CA" dirty="0"/>
              <a:t>The date range slider (from 1990 to 2018).</a:t>
            </a:r>
          </a:p>
          <a:p>
            <a:pPr lvl="1"/>
            <a:r>
              <a:rPr lang="en-US" dirty="0"/>
              <a:t>There are two multiple selection pickers for provinces and fish types which are also filtering data. </a:t>
            </a:r>
          </a:p>
          <a:p>
            <a:pPr lvl="1"/>
            <a:r>
              <a:rPr lang="en-US" dirty="0"/>
              <a:t>Based on the user input, there may be 4 different visualizations generated.</a:t>
            </a:r>
            <a:r>
              <a:rPr lang="en-CA" dirty="0">
                <a:effectLst/>
              </a:rPr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99E6D-0A58-A14D-8ED5-D19F8F5E7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5D03A-7647-AA4F-AD4A-8AEC751AE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563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2CA30-0A75-AB4D-ADDE-EEBB43B58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30DC-7F3C-BD48-BEEA-7898F1541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830DF-9724-464C-9677-5FDABCEE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86" y="2270589"/>
            <a:ext cx="10171973" cy="23425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11722-CC1C-4543-956D-D71D05610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8A87-07C8-0C41-96D2-4F320E4E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25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6C28-DC51-2A4B-B1CD-C91C4AC0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CB12-E9C3-FC40-AC7B-DCD9633F8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1: </a:t>
            </a:r>
          </a:p>
          <a:p>
            <a:pPr lvl="1"/>
            <a:r>
              <a:rPr lang="en-CA" dirty="0"/>
              <a:t>Multiline chart </a:t>
            </a:r>
          </a:p>
          <a:p>
            <a:pPr lvl="1"/>
            <a:r>
              <a:rPr lang="en-CA" dirty="0"/>
              <a:t>Color-coding </a:t>
            </a:r>
          </a:p>
          <a:p>
            <a:pPr lvl="1"/>
            <a:r>
              <a:rPr lang="en-CA" dirty="0"/>
              <a:t>Legends for data filtering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information to include multiple values for data analysis. </a:t>
            </a:r>
          </a:p>
          <a:p>
            <a:pPr lvl="1"/>
            <a:r>
              <a:rPr lang="en-CA" dirty="0"/>
              <a:t>Easy to follow and use for further deep data investigation.</a:t>
            </a:r>
          </a:p>
          <a:p>
            <a:pPr lvl="1"/>
            <a:r>
              <a:rPr lang="en-CA" dirty="0"/>
              <a:t>Ability to explore a yearly trend.</a:t>
            </a:r>
          </a:p>
          <a:p>
            <a:pPr lvl="1"/>
            <a:r>
              <a:rPr lang="en-CA" dirty="0"/>
              <a:t>The adaptivity of the chart makes the data processing efficient by providing a way to work with data from multiple regions and years simultaneously.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6E76B-4F47-B24C-9C8F-66829288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16E22-419B-EB48-857A-E522A40FC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6A15-945D-5E42-B77B-A0E08A9DF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4F83-C896-1D4B-854D-99F8B18C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Introduction and main goals of the project</a:t>
            </a:r>
          </a:p>
          <a:p>
            <a:r>
              <a:rPr lang="en-CA" dirty="0"/>
              <a:t>Related work</a:t>
            </a:r>
          </a:p>
          <a:p>
            <a:r>
              <a:rPr lang="en-CA" dirty="0"/>
              <a:t>Problems and tasks identification</a:t>
            </a:r>
          </a:p>
          <a:p>
            <a:r>
              <a:rPr lang="en-CA" dirty="0"/>
              <a:t>System overview</a:t>
            </a:r>
          </a:p>
          <a:p>
            <a:r>
              <a:rPr lang="en-CA" dirty="0"/>
              <a:t>Use cases implementation</a:t>
            </a:r>
          </a:p>
          <a:p>
            <a:r>
              <a:rPr lang="en-CA" dirty="0"/>
              <a:t>Conclusions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2DB49-3A9A-D34D-BAB3-045E0A2C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A7074-BBFB-E444-A31A-E70FEAC7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2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EDF1-A6A4-9C46-A6E4-747739EF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3C814-5ADC-CA49-8453-8172A5DB3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CF93411-AD0B-C84A-8308-034A407E1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" t="21881" r="1267" b="8592"/>
          <a:stretch/>
        </p:blipFill>
        <p:spPr bwMode="auto">
          <a:xfrm>
            <a:off x="277906" y="1262070"/>
            <a:ext cx="11636188" cy="5180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80F1E-274B-1E4D-983B-A3940395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C756-C536-EA40-A2E0-9E1FE2C1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2CB0-2BF5-5540-80D1-3E6DEF37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6706-EFD5-3449-B4EA-46D42A711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2:</a:t>
            </a:r>
          </a:p>
          <a:p>
            <a:pPr lvl="1"/>
            <a:r>
              <a:rPr lang="en-CA" dirty="0"/>
              <a:t>Scatter plot </a:t>
            </a:r>
          </a:p>
          <a:p>
            <a:pPr lvl="1"/>
            <a:r>
              <a:rPr lang="en-CA" dirty="0"/>
              <a:t>Bullet points and labels represent years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ability to analyze and compare data efficiently by visualizing multiple values simultaneously.</a:t>
            </a:r>
          </a:p>
          <a:p>
            <a:pPr lvl="1"/>
            <a:r>
              <a:rPr lang="en-CA" dirty="0"/>
              <a:t>The chart allows us to quickly understand the trend over the years and build analysis on the selected fishery market. </a:t>
            </a:r>
          </a:p>
          <a:p>
            <a:pPr lvl="1"/>
            <a:r>
              <a:rPr lang="en-CA" dirty="0"/>
              <a:t>The chart could be expanded to show more than one type of fish.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9C7B8-FACC-0742-906C-158A4F51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E164F-8529-3846-9B68-DAB550C5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FE74-1D3A-B540-8D13-468544AA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B3183-726C-BE49-A52E-E2B888BC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E40A516-520B-BB42-9C46-0C9AF9D04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" t="21699" r="1346" b="8386"/>
          <a:stretch/>
        </p:blipFill>
        <p:spPr bwMode="auto">
          <a:xfrm>
            <a:off x="0" y="1301612"/>
            <a:ext cx="12192000" cy="54557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20DDB-45CF-C649-9B82-703760B6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600EF-8EA3-C74E-B15A-B68F9C33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79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A1072-5EE7-9A4D-ACE0-6E6B30B9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C8BA-83B5-6D49-803A-09327204A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Visualization 3:</a:t>
            </a:r>
          </a:p>
          <a:p>
            <a:pPr lvl="1"/>
            <a:r>
              <a:rPr lang="en-CA" dirty="0"/>
              <a:t>Pie-chart </a:t>
            </a:r>
          </a:p>
          <a:p>
            <a:pPr lvl="1"/>
            <a:r>
              <a:rPr lang="en-CA" dirty="0"/>
              <a:t>Number of legends is adapted depending on the top values per the selected year </a:t>
            </a:r>
          </a:p>
          <a:p>
            <a:pPr lvl="1"/>
            <a:r>
              <a:rPr lang="en-CA" dirty="0"/>
              <a:t>Yearly Comprising </a:t>
            </a:r>
          </a:p>
          <a:p>
            <a:endParaRPr lang="en-CA" dirty="0"/>
          </a:p>
          <a:p>
            <a:r>
              <a:rPr lang="en-CA" dirty="0"/>
              <a:t>Features: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would sort and group the value ($) or catch quantities (tons) of fish types and assign the applicable percentage per type. </a:t>
            </a:r>
          </a:p>
          <a:p>
            <a:pPr lvl="1"/>
            <a:r>
              <a:rPr lang="en-CA" dirty="0"/>
              <a:t>2 charts presented simultaneously.</a:t>
            </a:r>
          </a:p>
          <a:p>
            <a:pPr lvl="1"/>
            <a:r>
              <a:rPr lang="en-CA" dirty="0"/>
              <a:t>Top fish types are separated into their own sections, and the rest is grouped into “other”. </a:t>
            </a:r>
          </a:p>
          <a:p>
            <a:pPr lvl="1"/>
            <a:r>
              <a:rPr lang="en-CA" dirty="0"/>
              <a:t>When “Other” chosen, drills down to see the “outliers” in the dataset details.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BC54C-58C3-B64B-A99B-08A3CD6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BA8FE-3794-744E-9E91-54DC4EDD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56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BC1A-9014-AB40-A3E3-B5DE59E3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>
            <a:no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5E704-1C3D-174E-BBD3-553EC246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01740807-F7D7-1E45-87BD-9ADDE715B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" t="20363" r="1212" b="10039"/>
          <a:stretch/>
        </p:blipFill>
        <p:spPr bwMode="auto">
          <a:xfrm>
            <a:off x="157333" y="1573450"/>
            <a:ext cx="11756763" cy="5207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2BE49-BE93-434B-A563-08586134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CC8A-E527-A54B-85B8-2677037B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68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DA75-5A93-C045-B388-868B1276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4732-7264-9C40-B5D8-448F3CA72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4</a:t>
            </a:r>
          </a:p>
          <a:p>
            <a:pPr lvl="1"/>
            <a:r>
              <a:rPr lang="en-CA" dirty="0"/>
              <a:t>Improved categorized bar chart </a:t>
            </a:r>
            <a:br>
              <a:rPr lang="en-CA" dirty="0"/>
            </a:br>
            <a:endParaRPr lang="en-CA" dirty="0"/>
          </a:p>
          <a:p>
            <a:r>
              <a:rPr lang="en-US" dirty="0"/>
              <a:t>Features</a:t>
            </a:r>
          </a:p>
          <a:p>
            <a:pPr lvl="1"/>
            <a:r>
              <a:rPr lang="en-CA" dirty="0"/>
              <a:t>Compares and analyze the data between the selected years quickly and easily.</a:t>
            </a:r>
          </a:p>
          <a:p>
            <a:pPr lvl="1"/>
            <a:r>
              <a:rPr lang="en-CA" dirty="0"/>
              <a:t>Particularly useful for determining trends for the current and previous year.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31578-32B4-374E-BD6A-BB087625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0FD50-2041-C047-AD54-4519341A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94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941E-8FCC-BE4D-99CC-5F2B2EAFA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CC06-BF45-6D4E-AA21-D886037C3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CC17575C-6188-9A46-97A3-E78D57600F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" t="20683" r="921" b="8774"/>
          <a:stretch/>
        </p:blipFill>
        <p:spPr bwMode="auto">
          <a:xfrm>
            <a:off x="336176" y="1309487"/>
            <a:ext cx="11519647" cy="51833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3E75-4D89-C548-BD06-481C3CDC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F929-3C88-8A4E-B4D8-0DE738BF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6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415"/>
            <a:ext cx="10515600" cy="472354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 dirty="0"/>
              <a:t>Task 1: </a:t>
            </a:r>
          </a:p>
          <a:p>
            <a:r>
              <a:rPr lang="en-CA" dirty="0"/>
              <a:t>Explore relations between fish values and amounts.</a:t>
            </a:r>
          </a:p>
          <a:p>
            <a:r>
              <a:rPr lang="en-CA" dirty="0"/>
              <a:t>The ability to select/deselect fish types/provinces, zoom feature which allows users to see data for smaller date range without a need to re-render visualization. </a:t>
            </a:r>
          </a:p>
          <a:p>
            <a:pPr marL="0" indent="0">
              <a:buNone/>
            </a:pPr>
            <a:r>
              <a:rPr lang="en-CA" dirty="0"/>
              <a:t>Task 2:</a:t>
            </a:r>
          </a:p>
          <a:p>
            <a:r>
              <a:rPr lang="en-CA" dirty="0"/>
              <a:t>A scatter plot, which combines 3 dimensions: value, amount, year. </a:t>
            </a:r>
          </a:p>
          <a:p>
            <a:r>
              <a:rPr lang="en-CA" dirty="0"/>
              <a:t>Using this chart, the user can see trends of the value/amount ratio for different fish types. </a:t>
            </a:r>
          </a:p>
          <a:p>
            <a:pPr marL="0" indent="0">
              <a:buNone/>
            </a:pPr>
            <a:r>
              <a:rPr lang="en-CA" dirty="0"/>
              <a:t>Task 3:</a:t>
            </a:r>
          </a:p>
          <a:p>
            <a:r>
              <a:rPr lang="en-CA" dirty="0"/>
              <a:t>Pie charts in task 3 show data like they are used for report summary.</a:t>
            </a:r>
          </a:p>
          <a:p>
            <a:r>
              <a:rPr lang="en-CA" dirty="0"/>
              <a:t>The grouping feature.</a:t>
            </a:r>
          </a:p>
          <a:p>
            <a:pPr marL="0" indent="0">
              <a:buNone/>
            </a:pPr>
            <a:r>
              <a:rPr lang="en-CA" dirty="0"/>
              <a:t>Task 4:</a:t>
            </a:r>
          </a:p>
          <a:p>
            <a:r>
              <a:rPr lang="en-CA" dirty="0"/>
              <a:t>Bar charts allows comparison of summary data for any two selected years.</a:t>
            </a:r>
          </a:p>
          <a:p>
            <a:r>
              <a:rPr lang="en-US" dirty="0"/>
              <a:t>Showing different dimensions on the same axis.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86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Bringing more data sources that could provide broader and more unbiased knowledge of the problem the user is trying to investigate.</a:t>
            </a:r>
          </a:p>
          <a:p>
            <a:endParaRPr lang="en-CA" dirty="0"/>
          </a:p>
          <a:p>
            <a:r>
              <a:rPr lang="en-CA" dirty="0"/>
              <a:t>Saving visualization state would be beneficial for users as they could share and discuss their visualizations without a need to re-apply settings. </a:t>
            </a:r>
          </a:p>
          <a:p>
            <a:endParaRPr lang="en-CA" dirty="0"/>
          </a:p>
          <a:p>
            <a:r>
              <a:rPr lang="en-CA" dirty="0"/>
              <a:t>Synchronization of new data from the sources </a:t>
            </a:r>
            <a:r>
              <a:rPr lang="en-CA"/>
              <a:t>(REST </a:t>
            </a:r>
            <a:r>
              <a:rPr lang="en-CA" dirty="0"/>
              <a:t>approach).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75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1198-EA81-CF40-9796-FABBD45E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0BAD6-A412-2A4C-BB86-B5C8D051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Challenge: </a:t>
            </a:r>
          </a:p>
          <a:p>
            <a:pPr lvl="1"/>
            <a:r>
              <a:rPr lang="en-US" dirty="0"/>
              <a:t>To make work involving data analysis faster and more productive for various users.</a:t>
            </a:r>
          </a:p>
          <a:p>
            <a:r>
              <a:rPr lang="en-CA" dirty="0"/>
              <a:t>Topic:</a:t>
            </a:r>
          </a:p>
          <a:p>
            <a:pPr lvl="1"/>
            <a:r>
              <a:rPr lang="en-CA" dirty="0"/>
              <a:t> To explore fishery data across time, and across space. </a:t>
            </a:r>
          </a:p>
          <a:p>
            <a:r>
              <a:rPr lang="en-CA" dirty="0"/>
              <a:t>Objective: </a:t>
            </a:r>
          </a:p>
          <a:p>
            <a:pPr lvl="1"/>
            <a:r>
              <a:rPr lang="en-CA" dirty="0"/>
              <a:t>To create a tool that can help fishery management to:</a:t>
            </a:r>
          </a:p>
          <a:p>
            <a:pPr lvl="2"/>
            <a:r>
              <a:rPr lang="en-CA" dirty="0"/>
              <a:t>Regulate fishery catching in certain Canadian provinces.</a:t>
            </a:r>
          </a:p>
          <a:p>
            <a:pPr lvl="2"/>
            <a:r>
              <a:rPr lang="en-CA" dirty="0"/>
              <a:t>Help to decide which policies or fishing quotas for specific fish types should be applied.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C871D-7A37-BE4E-8B39-8FE04DDF4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68A84-2A44-4F46-9CD2-FA90430E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52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2435-0538-584E-A923-2BB9EAD3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2D18B-F768-F848-89A5-C6BA6DF66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 groups of users in the fishery domain require different data sets. </a:t>
            </a:r>
          </a:p>
          <a:p>
            <a:r>
              <a:rPr lang="en-CA" dirty="0"/>
              <a:t>Our work oriented primarily for fishery management.</a:t>
            </a:r>
          </a:p>
          <a:p>
            <a:r>
              <a:rPr lang="en-US" dirty="0"/>
              <a:t>Primary topics of discussed papers/projects:</a:t>
            </a:r>
          </a:p>
          <a:p>
            <a:pPr lvl="1"/>
            <a:r>
              <a:rPr lang="en-US" dirty="0"/>
              <a:t>Design and use of tools that will be easily accessible for fishery management users as it needs to have charts, visualizations, etc.</a:t>
            </a:r>
          </a:p>
          <a:p>
            <a:pPr lvl="1"/>
            <a:r>
              <a:rPr lang="en-US" dirty="0"/>
              <a:t>The tools to support the decision-making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15708-0032-EB41-95ED-B3787944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DFD86-D494-B944-8EBF-F5823A45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3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2851-834A-294A-98F4-52734547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262DE-8E02-FB46-83D2-852111C19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FishCAM2000 (FC) is a computer-based integrated information system for fisheries management and marine environmental monitoring. </a:t>
            </a:r>
          </a:p>
          <a:p>
            <a:r>
              <a:rPr lang="en-US" dirty="0"/>
              <a:t>Presents complex geodata, which includes the amount of fish caught in the geographical zone.</a:t>
            </a:r>
          </a:p>
          <a:p>
            <a:r>
              <a:rPr lang="en-US" dirty="0"/>
              <a:t>Presented on the map instead of the data table.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2FBFEA-69F6-5147-8A05-065D79ED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CF9BB-DD51-BF40-8E3F-91C51E1A2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7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937-95FE-CB4A-AA1A-CB1D198F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B46-464E-AF49-9F89-03794B9B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EF8A7-A754-9440-A54C-B61FD90EE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281" y="1372634"/>
            <a:ext cx="6999438" cy="52573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2F20B-4DB8-794C-B5DE-97DEDCA8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E8D46-337A-A848-BF62-B7377AB7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79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7872A-A4B7-6F4F-8A94-9B5B0842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E814E-D9AA-3C44-BEC2-7F68C5B52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total amount of fish caught (tonnage) is shown in blue, and the value of all landings by Scottish vessels is shown in red. </a:t>
            </a:r>
          </a:p>
          <a:p>
            <a:r>
              <a:rPr lang="en-CA" dirty="0"/>
              <a:t>By comparing the blue and red lines, the user can easily and quickly determine the connection between the catch's value and the amount of fish caught in a specific year. </a:t>
            </a:r>
          </a:p>
          <a:p>
            <a:r>
              <a:rPr lang="en-CA" dirty="0"/>
              <a:t>For instance, the user can see that despite the tonnage falling since 2017, the value of landings remains constant.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69927-7F4A-3445-BAC6-56C4EB8E0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965F6-3C9E-0142-BD78-4EB5B509A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6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A347-261F-7B45-B0B7-B4797360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45601-60B8-E440-85B1-6CEB08E32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F78F4B-2B9E-FB4A-ACAF-D074653A6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09" y="1825625"/>
            <a:ext cx="9767181" cy="459848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F7EB8-DA68-AF4A-A830-2DFF06C1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3448-B1AA-2A42-AD0F-11C73175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67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26783-988E-D64F-A83E-38053D69B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293CE-37B2-A048-98B2-A37E2CB56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We can see that the marine industry requires to see overall reports on such parameters as “tonnage” and “value”.</a:t>
            </a:r>
          </a:p>
          <a:p>
            <a:r>
              <a:rPr lang="en-CA" dirty="0"/>
              <a:t>From the pie charts, users can determine which type of fish gives which revenue according to tonnage.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CF493E-D4E3-C148-8CF1-205FF41DE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5F028-3B2C-5A44-B31C-ABB71306E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4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1382</Words>
  <Application>Microsoft Macintosh PowerPoint</Application>
  <PresentationFormat>Widescreen</PresentationFormat>
  <Paragraphs>176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A Study on Data Visualization for Fishery Management</vt:lpstr>
      <vt:lpstr>Agenda</vt:lpstr>
      <vt:lpstr>Fishery Data Visualization</vt:lpstr>
      <vt:lpstr>Related Work</vt:lpstr>
      <vt:lpstr>Related Work</vt:lpstr>
      <vt:lpstr>Related Work</vt:lpstr>
      <vt:lpstr>Fishery Reports</vt:lpstr>
      <vt:lpstr>Fishery Reports</vt:lpstr>
      <vt:lpstr>Fishery Reports</vt:lpstr>
      <vt:lpstr>Fishery Reports</vt:lpstr>
      <vt:lpstr>Fishery Reports</vt:lpstr>
      <vt:lpstr>Fishery Reports</vt:lpstr>
      <vt:lpstr>Fishery Domain Problems</vt:lpstr>
      <vt:lpstr>Visualization Motivation</vt:lpstr>
      <vt:lpstr>Visualization Requirements</vt:lpstr>
      <vt:lpstr>System Overview</vt:lpstr>
      <vt:lpstr>System Overview</vt:lpstr>
      <vt:lpstr>System Overview</vt:lpstr>
      <vt:lpstr>Task 1.  Exploring Relationships for Fish Amount and Price </vt:lpstr>
      <vt:lpstr>Task 1.  Exploring Relationships for Fish Amount and Price </vt:lpstr>
      <vt:lpstr>Task 2.  Paired Time Series for Fish Amount and Price </vt:lpstr>
      <vt:lpstr>Task 2.  Paired Time Series for Fish Amount and Price </vt:lpstr>
      <vt:lpstr>Task 3.  Identifying Top Fish Species by Catch Amount or Price</vt:lpstr>
      <vt:lpstr>Task 3.  Identifying Top Fish Species by Catch Amount or Price</vt:lpstr>
      <vt:lpstr>Task 4.   Consequent Years Fishery Data Comparison </vt:lpstr>
      <vt:lpstr>Task 4.   Consequent Years Fishery Data Comparison </vt:lpstr>
      <vt:lpstr>Conclusions and Future Work</vt:lpstr>
      <vt:lpstr>Conclusions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on Data Visualization for Fishery Management</dc:title>
  <dc:creator>Vladymyr Kozyr</dc:creator>
  <cp:lastModifiedBy>Vladymyr Kozyr</cp:lastModifiedBy>
  <cp:revision>14</cp:revision>
  <dcterms:created xsi:type="dcterms:W3CDTF">2021-10-24T03:20:27Z</dcterms:created>
  <dcterms:modified xsi:type="dcterms:W3CDTF">2021-10-27T02:51:03Z</dcterms:modified>
</cp:coreProperties>
</file>

<file path=docProps/thumbnail.jpeg>
</file>